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2" r:id="rId4"/>
  </p:sldMasterIdLst>
  <p:sldIdLst>
    <p:sldId id="257" r:id="rId5"/>
    <p:sldId id="266" r:id="rId6"/>
    <p:sldId id="258" r:id="rId7"/>
    <p:sldId id="259" r:id="rId8"/>
    <p:sldId id="260" r:id="rId9"/>
    <p:sldId id="261" r:id="rId10"/>
    <p:sldId id="262" r:id="rId11"/>
    <p:sldId id="265" r:id="rId12"/>
    <p:sldId id="263" r:id="rId13"/>
    <p:sldId id="26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1" autoAdjust="0"/>
    <p:restoredTop sz="94619" autoAdjust="0"/>
  </p:normalViewPr>
  <p:slideViewPr>
    <p:cSldViewPr snapToGrid="0">
      <p:cViewPr varScale="1">
        <p:scale>
          <a:sx n="72" d="100"/>
          <a:sy n="72" d="100"/>
        </p:scale>
        <p:origin x="60"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11/1/2020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11/1/2020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11/1/2020</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888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11/1/2020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5244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11/1/2020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668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11/1/2020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11/1/2020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11/1/2020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11/1/2020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11/1/2020</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11/1/2020</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11/1/2020</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sldNum="0"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critical.co.uk/" TargetMode="External"/><Relationship Id="rId2" Type="http://schemas.openxmlformats.org/officeDocument/2006/relationships/hyperlink" Target="https://jacobsm.com/routeplan.ht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developers.google.com/maps/documentation/javascript/overview"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6D7A0BC-0046-4CAA-8E7F-DCAFE511EA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C21E816-31F5-48BB-BD02-D15F2F18B48A}"/>
              </a:ext>
            </a:extLst>
          </p:cNvPr>
          <p:cNvSpPr>
            <a:spLocks noGrp="1"/>
          </p:cNvSpPr>
          <p:nvPr>
            <p:ph type="ctrTitle"/>
          </p:nvPr>
        </p:nvSpPr>
        <p:spPr>
          <a:xfrm>
            <a:off x="581191" y="1020431"/>
            <a:ext cx="10993549" cy="1475013"/>
          </a:xfrm>
        </p:spPr>
        <p:txBody>
          <a:bodyPr>
            <a:normAutofit/>
          </a:bodyPr>
          <a:lstStyle/>
          <a:p>
            <a:r>
              <a:rPr lang="en-US" dirty="0"/>
              <a:t>ROUTE planning with google maps </a:t>
            </a:r>
            <a:r>
              <a:rPr lang="en-US" dirty="0" err="1"/>
              <a:t>api</a:t>
            </a:r>
            <a:endParaRPr lang="en-US" dirty="0"/>
          </a:p>
        </p:txBody>
      </p:sp>
      <p:sp>
        <p:nvSpPr>
          <p:cNvPr id="3" name="Subtitle 2">
            <a:extLst>
              <a:ext uri="{FF2B5EF4-FFF2-40B4-BE49-F238E27FC236}">
                <a16:creationId xmlns:a16="http://schemas.microsoft.com/office/drawing/2014/main" id="{835D6E6B-3353-491C-A3C6-F278D6CED8B3}"/>
              </a:ext>
            </a:extLst>
          </p:cNvPr>
          <p:cNvSpPr>
            <a:spLocks noGrp="1"/>
          </p:cNvSpPr>
          <p:nvPr>
            <p:ph type="subTitle" idx="1"/>
          </p:nvPr>
        </p:nvSpPr>
        <p:spPr>
          <a:xfrm>
            <a:off x="581194" y="2495445"/>
            <a:ext cx="10993546" cy="468233"/>
          </a:xfrm>
        </p:spPr>
        <p:txBody>
          <a:bodyPr>
            <a:normAutofit/>
          </a:bodyPr>
          <a:lstStyle/>
          <a:p>
            <a:r>
              <a:rPr lang="en-US" dirty="0"/>
              <a:t>https://jacobsm.com/routeplan.htm</a:t>
            </a:r>
          </a:p>
        </p:txBody>
      </p:sp>
      <p:sp>
        <p:nvSpPr>
          <p:cNvPr id="20" name="Rectangle 19">
            <a:extLst>
              <a:ext uri="{FF2B5EF4-FFF2-40B4-BE49-F238E27FC236}">
                <a16:creationId xmlns:a16="http://schemas.microsoft.com/office/drawing/2014/main" id="{E7C6334F-6411-41EC-AD7D-179EDD8B5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1">
            <a:extLst>
              <a:ext uri="{FF2B5EF4-FFF2-40B4-BE49-F238E27FC236}">
                <a16:creationId xmlns:a16="http://schemas.microsoft.com/office/drawing/2014/main" id="{E6B02CEE-3AF8-4349-9B3E-8970E6DF62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3">
            <a:extLst>
              <a:ext uri="{FF2B5EF4-FFF2-40B4-BE49-F238E27FC236}">
                <a16:creationId xmlns:a16="http://schemas.microsoft.com/office/drawing/2014/main" id="{AAA01CF0-3FB5-44EB-B7DE-F2E86374C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6" name="Picture 5" descr="abstract image">
            <a:extLst>
              <a:ext uri="{FF2B5EF4-FFF2-40B4-BE49-F238E27FC236}">
                <a16:creationId xmlns:a16="http://schemas.microsoft.com/office/drawing/2014/main" id="{F1A8C364-94D4-4630-BAD0-78722F347055}"/>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448733" y="3081867"/>
            <a:ext cx="11260667" cy="3310466"/>
          </a:xfrm>
          <a:prstGeom prst="rect">
            <a:avLst/>
          </a:prstGeom>
        </p:spPr>
      </p:pic>
    </p:spTree>
    <p:extLst>
      <p:ext uri="{BB962C8B-B14F-4D97-AF65-F5344CB8AC3E}">
        <p14:creationId xmlns:p14="http://schemas.microsoft.com/office/powerpoint/2010/main" val="2475805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8857B-521C-40AB-A106-50D657FDB0CF}"/>
              </a:ext>
            </a:extLst>
          </p:cNvPr>
          <p:cNvSpPr>
            <a:spLocks noGrp="1"/>
          </p:cNvSpPr>
          <p:nvPr>
            <p:ph type="title"/>
          </p:nvPr>
        </p:nvSpPr>
        <p:spPr/>
        <p:txBody>
          <a:bodyPr/>
          <a:lstStyle/>
          <a:p>
            <a:r>
              <a:rPr lang="en-GB" dirty="0"/>
              <a:t>Displaying distance, time and directions</a:t>
            </a:r>
          </a:p>
        </p:txBody>
      </p:sp>
      <p:sp>
        <p:nvSpPr>
          <p:cNvPr id="3" name="Content Placeholder 2">
            <a:extLst>
              <a:ext uri="{FF2B5EF4-FFF2-40B4-BE49-F238E27FC236}">
                <a16:creationId xmlns:a16="http://schemas.microsoft.com/office/drawing/2014/main" id="{0CA70426-5CED-420E-9821-C134DDA79925}"/>
              </a:ext>
            </a:extLst>
          </p:cNvPr>
          <p:cNvSpPr>
            <a:spLocks noGrp="1"/>
          </p:cNvSpPr>
          <p:nvPr>
            <p:ph idx="1"/>
          </p:nvPr>
        </p:nvSpPr>
        <p:spPr>
          <a:xfrm>
            <a:off x="581192" y="2340863"/>
            <a:ext cx="11029615" cy="4112945"/>
          </a:xfrm>
        </p:spPr>
        <p:txBody>
          <a:bodyPr/>
          <a:lstStyle/>
          <a:p>
            <a:r>
              <a:rPr lang="en-GB" dirty="0"/>
              <a:t>The distance of any route is held in </a:t>
            </a:r>
            <a:r>
              <a:rPr lang="en-GB" dirty="0" err="1">
                <a:highlight>
                  <a:srgbClr val="FFFF00"/>
                </a:highlight>
              </a:rPr>
              <a:t>rtsar.routes</a:t>
            </a:r>
            <a:r>
              <a:rPr lang="en-GB" dirty="0">
                <a:highlight>
                  <a:srgbClr val="FFFF00"/>
                </a:highlight>
              </a:rPr>
              <a:t>[</a:t>
            </a:r>
            <a:r>
              <a:rPr lang="en-GB" dirty="0" err="1">
                <a:highlight>
                  <a:srgbClr val="FFFF00"/>
                </a:highlight>
              </a:rPr>
              <a:t>whch</a:t>
            </a:r>
            <a:r>
              <a:rPr lang="en-GB" dirty="0">
                <a:highlight>
                  <a:srgbClr val="FFFF00"/>
                </a:highlight>
              </a:rPr>
              <a:t>].legs[0].</a:t>
            </a:r>
            <a:r>
              <a:rPr lang="en-GB" dirty="0" err="1">
                <a:highlight>
                  <a:srgbClr val="FFFF00"/>
                </a:highlight>
              </a:rPr>
              <a:t>distance.value</a:t>
            </a:r>
            <a:r>
              <a:rPr lang="en-GB" dirty="0"/>
              <a:t> and is always in meters, even if you’ve asked for the routes in IMPERIAL units. Notice that we always choose the first leg of the route, since we have not asked for any waypoints or intermediate destinations on our routes.</a:t>
            </a:r>
          </a:p>
          <a:p>
            <a:r>
              <a:rPr lang="en-GB" dirty="0"/>
              <a:t>The time taken for a route, given the conditions in the options handed to the directions service object’s route request, is held in </a:t>
            </a:r>
            <a:r>
              <a:rPr lang="en-GB" dirty="0" err="1">
                <a:highlight>
                  <a:srgbClr val="FFFF00"/>
                </a:highlight>
              </a:rPr>
              <a:t>rtsar.routes</a:t>
            </a:r>
            <a:r>
              <a:rPr lang="en-GB" dirty="0">
                <a:highlight>
                  <a:srgbClr val="FFFF00"/>
                </a:highlight>
              </a:rPr>
              <a:t>[</a:t>
            </a:r>
            <a:r>
              <a:rPr lang="en-GB" dirty="0" err="1">
                <a:highlight>
                  <a:srgbClr val="FFFF00"/>
                </a:highlight>
              </a:rPr>
              <a:t>whch</a:t>
            </a:r>
            <a:r>
              <a:rPr lang="en-GB" dirty="0">
                <a:highlight>
                  <a:srgbClr val="FFFF00"/>
                </a:highlight>
              </a:rPr>
              <a:t>].legs[0].</a:t>
            </a:r>
            <a:r>
              <a:rPr lang="en-GB" dirty="0" err="1">
                <a:highlight>
                  <a:srgbClr val="FFFF00"/>
                </a:highlight>
              </a:rPr>
              <a:t>duration.value</a:t>
            </a:r>
            <a:r>
              <a:rPr lang="en-GB" dirty="0"/>
              <a:t> and is always in seconds.</a:t>
            </a:r>
          </a:p>
          <a:p>
            <a:r>
              <a:rPr lang="en-GB" dirty="0"/>
              <a:t>The steps to navigate the route are held in </a:t>
            </a:r>
            <a:r>
              <a:rPr lang="en-GB" dirty="0" err="1">
                <a:highlight>
                  <a:srgbClr val="FFFF00"/>
                </a:highlight>
              </a:rPr>
              <a:t>rtsar.routes</a:t>
            </a:r>
            <a:r>
              <a:rPr lang="en-GB" dirty="0">
                <a:highlight>
                  <a:srgbClr val="FFFF00"/>
                </a:highlight>
              </a:rPr>
              <a:t>[</a:t>
            </a:r>
            <a:r>
              <a:rPr lang="en-GB" dirty="0" err="1">
                <a:highlight>
                  <a:srgbClr val="FFFF00"/>
                </a:highlight>
              </a:rPr>
              <a:t>whch</a:t>
            </a:r>
            <a:r>
              <a:rPr lang="en-GB" dirty="0">
                <a:highlight>
                  <a:srgbClr val="FFFF00"/>
                </a:highlight>
              </a:rPr>
              <a:t>].legs[0].steps</a:t>
            </a:r>
            <a:r>
              <a:rPr lang="en-GB" dirty="0"/>
              <a:t> which is an array of instructions and distances for each stage of the route.</a:t>
            </a:r>
          </a:p>
          <a:p>
            <a:r>
              <a:rPr lang="en-GB" dirty="0"/>
              <a:t>The nth step instructions are held in </a:t>
            </a:r>
            <a:r>
              <a:rPr lang="en-GB" dirty="0" err="1">
                <a:highlight>
                  <a:srgbClr val="FFFF00"/>
                </a:highlight>
              </a:rPr>
              <a:t>rtsar.routes</a:t>
            </a:r>
            <a:r>
              <a:rPr lang="en-GB" dirty="0">
                <a:highlight>
                  <a:srgbClr val="FFFF00"/>
                </a:highlight>
              </a:rPr>
              <a:t>[</a:t>
            </a:r>
            <a:r>
              <a:rPr lang="en-GB" dirty="0" err="1">
                <a:highlight>
                  <a:srgbClr val="FFFF00"/>
                </a:highlight>
              </a:rPr>
              <a:t>whch</a:t>
            </a:r>
            <a:r>
              <a:rPr lang="en-GB" dirty="0">
                <a:highlight>
                  <a:srgbClr val="FFFF00"/>
                </a:highlight>
              </a:rPr>
              <a:t>].legs[0].steps[n].instructions</a:t>
            </a:r>
            <a:r>
              <a:rPr lang="en-GB" dirty="0"/>
              <a:t> and the distance (in the units you requested for the distance) is held in </a:t>
            </a:r>
            <a:r>
              <a:rPr lang="en-GB" dirty="0" err="1">
                <a:highlight>
                  <a:srgbClr val="FFFF00"/>
                </a:highlight>
              </a:rPr>
              <a:t>rtsar.routes</a:t>
            </a:r>
            <a:r>
              <a:rPr lang="en-GB" dirty="0">
                <a:highlight>
                  <a:srgbClr val="FFFF00"/>
                </a:highlight>
              </a:rPr>
              <a:t>[</a:t>
            </a:r>
            <a:r>
              <a:rPr lang="en-GB" dirty="0" err="1">
                <a:highlight>
                  <a:srgbClr val="FFFF00"/>
                </a:highlight>
              </a:rPr>
              <a:t>whch</a:t>
            </a:r>
            <a:r>
              <a:rPr lang="en-GB" dirty="0">
                <a:highlight>
                  <a:srgbClr val="FFFF00"/>
                </a:highlight>
              </a:rPr>
              <a:t>].legs[0].steps[n].</a:t>
            </a:r>
            <a:r>
              <a:rPr lang="en-GB" dirty="0" err="1">
                <a:highlight>
                  <a:srgbClr val="FFFF00"/>
                </a:highlight>
              </a:rPr>
              <a:t>distance.text</a:t>
            </a:r>
            <a:endParaRPr lang="en-GB" dirty="0">
              <a:highlight>
                <a:srgbClr val="FFFF00"/>
              </a:highlight>
            </a:endParaRPr>
          </a:p>
          <a:p>
            <a:r>
              <a:rPr lang="en-GB" dirty="0"/>
              <a:t>I traverse this array and form some HTML of the directions for the route chosen.</a:t>
            </a:r>
          </a:p>
          <a:p>
            <a:pPr marL="0" indent="0">
              <a:buNone/>
            </a:pPr>
            <a:r>
              <a:rPr lang="en-GB" dirty="0"/>
              <a:t>                                              That’s pretty much all there is to it!                  THE END</a:t>
            </a:r>
          </a:p>
        </p:txBody>
      </p:sp>
    </p:spTree>
    <p:extLst>
      <p:ext uri="{BB962C8B-B14F-4D97-AF65-F5344CB8AC3E}">
        <p14:creationId xmlns:p14="http://schemas.microsoft.com/office/powerpoint/2010/main" val="287029368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0B07B-BE10-482E-A19F-B565A15EF956}"/>
              </a:ext>
            </a:extLst>
          </p:cNvPr>
          <p:cNvSpPr>
            <a:spLocks noGrp="1"/>
          </p:cNvSpPr>
          <p:nvPr>
            <p:ph type="title"/>
          </p:nvPr>
        </p:nvSpPr>
        <p:spPr/>
        <p:txBody>
          <a:bodyPr/>
          <a:lstStyle/>
          <a:p>
            <a:r>
              <a:rPr lang="en-GB" dirty="0"/>
              <a:t>About me and the route planner page</a:t>
            </a:r>
          </a:p>
        </p:txBody>
      </p:sp>
      <p:sp>
        <p:nvSpPr>
          <p:cNvPr id="3" name="Content Placeholder 2">
            <a:extLst>
              <a:ext uri="{FF2B5EF4-FFF2-40B4-BE49-F238E27FC236}">
                <a16:creationId xmlns:a16="http://schemas.microsoft.com/office/drawing/2014/main" id="{6B288E26-21D3-4768-9A74-BC06279A0133}"/>
              </a:ext>
            </a:extLst>
          </p:cNvPr>
          <p:cNvSpPr>
            <a:spLocks noGrp="1"/>
          </p:cNvSpPr>
          <p:nvPr>
            <p:ph idx="1"/>
          </p:nvPr>
        </p:nvSpPr>
        <p:spPr/>
        <p:txBody>
          <a:bodyPr/>
          <a:lstStyle/>
          <a:p>
            <a:r>
              <a:rPr lang="en-GB" dirty="0"/>
              <a:t>The route planner page and its source code in full, can be found at </a:t>
            </a:r>
            <a:r>
              <a:rPr lang="en-GB" dirty="0">
                <a:hlinkClick r:id="rId2"/>
              </a:rPr>
              <a:t>https://jacobsm.com/routeplan.htm</a:t>
            </a:r>
            <a:endParaRPr lang="en-GB" dirty="0"/>
          </a:p>
          <a:p>
            <a:r>
              <a:rPr lang="en-GB" dirty="0"/>
              <a:t>I am Mark Jacobs and have been programming computers since I was 14 years old! From my years of experience, I can safely say that technology moves exponentially fast </a:t>
            </a:r>
            <a:r>
              <a:rPr lang="en-GB" dirty="0">
                <a:sym typeface="Wingdings" panose="05000000000000000000" pitchFamily="2" charset="2"/>
              </a:rPr>
              <a:t></a:t>
            </a:r>
          </a:p>
          <a:p>
            <a:r>
              <a:rPr lang="en-GB" dirty="0">
                <a:sym typeface="Wingdings" panose="05000000000000000000" pitchFamily="2" charset="2"/>
              </a:rPr>
              <a:t>I am currently responsible for the IT support and development for a market research company called Critical Research Ltd. with a website at </a:t>
            </a:r>
            <a:r>
              <a:rPr lang="en-GB" dirty="0">
                <a:sym typeface="Wingdings" panose="05000000000000000000" pitchFamily="2" charset="2"/>
                <a:hlinkClick r:id="rId3"/>
              </a:rPr>
              <a:t>https://critical.co.uk</a:t>
            </a:r>
            <a:endParaRPr lang="en-GB" dirty="0">
              <a:sym typeface="Wingdings" panose="05000000000000000000" pitchFamily="2" charset="2"/>
            </a:endParaRPr>
          </a:p>
          <a:p>
            <a:r>
              <a:rPr lang="en-GB" dirty="0">
                <a:sym typeface="Wingdings" panose="05000000000000000000" pitchFamily="2" charset="2"/>
              </a:rPr>
              <a:t>My skills currently being leveraged are webpage construction and programming using JavaScript, AJAX and JSON, with backend development using C# and ASP.NET talking to MS SQL database systems. I also maintain servers, SSL certificates, penetration testing and security.</a:t>
            </a:r>
            <a:endParaRPr lang="en-GB" dirty="0"/>
          </a:p>
        </p:txBody>
      </p:sp>
    </p:spTree>
    <p:extLst>
      <p:ext uri="{BB962C8B-B14F-4D97-AF65-F5344CB8AC3E}">
        <p14:creationId xmlns:p14="http://schemas.microsoft.com/office/powerpoint/2010/main" val="253028420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EFD929D-C519-4504-85AB-83C55913E797}"/>
              </a:ext>
            </a:extLst>
          </p:cNvPr>
          <p:cNvSpPr>
            <a:spLocks noGrp="1"/>
          </p:cNvSpPr>
          <p:nvPr>
            <p:ph type="title"/>
          </p:nvPr>
        </p:nvSpPr>
        <p:spPr/>
        <p:txBody>
          <a:bodyPr/>
          <a:lstStyle/>
          <a:p>
            <a:r>
              <a:rPr lang="en-GB" dirty="0"/>
              <a:t>Introduction</a:t>
            </a:r>
          </a:p>
        </p:txBody>
      </p:sp>
      <p:sp>
        <p:nvSpPr>
          <p:cNvPr id="5" name="Content Placeholder 4">
            <a:extLst>
              <a:ext uri="{FF2B5EF4-FFF2-40B4-BE49-F238E27FC236}">
                <a16:creationId xmlns:a16="http://schemas.microsoft.com/office/drawing/2014/main" id="{88D636C1-BB94-4C50-8C06-B938172F3A1D}"/>
              </a:ext>
            </a:extLst>
          </p:cNvPr>
          <p:cNvSpPr>
            <a:spLocks noGrp="1"/>
          </p:cNvSpPr>
          <p:nvPr>
            <p:ph idx="1"/>
          </p:nvPr>
        </p:nvSpPr>
        <p:spPr>
          <a:xfrm>
            <a:off x="581192" y="2001078"/>
            <a:ext cx="11029615" cy="3974272"/>
          </a:xfrm>
        </p:spPr>
        <p:txBody>
          <a:bodyPr/>
          <a:lstStyle/>
          <a:p>
            <a:r>
              <a:rPr lang="en-GB" dirty="0"/>
              <a:t>Google API uses a class referred to in JavaScript by </a:t>
            </a:r>
            <a:r>
              <a:rPr lang="en-GB" dirty="0" err="1">
                <a:highlight>
                  <a:srgbClr val="FFFF00"/>
                </a:highlight>
              </a:rPr>
              <a:t>google.maps</a:t>
            </a:r>
            <a:endParaRPr lang="en-GB" dirty="0">
              <a:highlight>
                <a:srgbClr val="FFFF00"/>
              </a:highlight>
            </a:endParaRPr>
          </a:p>
          <a:p>
            <a:r>
              <a:rPr lang="en-GB" dirty="0"/>
              <a:t>This class has map, geocoder and directions service classes, amongst others, which we need to set up at page load time.</a:t>
            </a:r>
          </a:p>
          <a:p>
            <a:r>
              <a:rPr lang="en-GB" dirty="0"/>
              <a:t>It also has objects such as positions, markers, and lines.</a:t>
            </a:r>
          </a:p>
          <a:p>
            <a:r>
              <a:rPr lang="en-GB" dirty="0"/>
              <a:t>It uses JSON notation to instantiate objects and return values for the user.</a:t>
            </a:r>
          </a:p>
          <a:p>
            <a:r>
              <a:rPr lang="en-GB" dirty="0"/>
              <a:t>The complete documentation is freely available online at </a:t>
            </a:r>
            <a:r>
              <a:rPr lang="en-GB" dirty="0">
                <a:hlinkClick r:id="rId2"/>
              </a:rPr>
              <a:t>https://developers.google.com/maps/documentation/javascript/overview</a:t>
            </a:r>
            <a:endParaRPr lang="en-GB" dirty="0"/>
          </a:p>
          <a:p>
            <a:r>
              <a:rPr lang="en-GB" dirty="0"/>
              <a:t>You need to set up a Google developer account (costs nothing) and enable the maps </a:t>
            </a:r>
            <a:r>
              <a:rPr lang="en-GB" dirty="0" err="1"/>
              <a:t>api</a:t>
            </a:r>
            <a:r>
              <a:rPr lang="en-GB" dirty="0"/>
              <a:t> on your dashboard. This will give you an API key. You then include the maps API script in your HTML page with something like</a:t>
            </a:r>
          </a:p>
          <a:p>
            <a:r>
              <a:rPr lang="en-GB" sz="1400" dirty="0">
                <a:highlight>
                  <a:srgbClr val="FFFF00"/>
                </a:highlight>
              </a:rPr>
              <a:t>&lt;script type="text/</a:t>
            </a:r>
            <a:r>
              <a:rPr lang="en-GB" sz="1400" dirty="0" err="1">
                <a:highlight>
                  <a:srgbClr val="FFFF00"/>
                </a:highlight>
              </a:rPr>
              <a:t>javascript</a:t>
            </a:r>
            <a:r>
              <a:rPr lang="en-GB" sz="1400" dirty="0">
                <a:highlight>
                  <a:srgbClr val="FFFF00"/>
                </a:highlight>
              </a:rPr>
              <a:t>" </a:t>
            </a:r>
            <a:r>
              <a:rPr lang="en-GB" sz="1400" dirty="0" err="1">
                <a:highlight>
                  <a:srgbClr val="FFFF00"/>
                </a:highlight>
              </a:rPr>
              <a:t>src</a:t>
            </a:r>
            <a:r>
              <a:rPr lang="en-GB" sz="1400" dirty="0">
                <a:highlight>
                  <a:srgbClr val="FFFF00"/>
                </a:highlight>
              </a:rPr>
              <a:t>="//maps.googleapis.com/maps/</a:t>
            </a:r>
            <a:r>
              <a:rPr lang="en-GB" sz="1400" dirty="0" err="1">
                <a:highlight>
                  <a:srgbClr val="FFFF00"/>
                </a:highlight>
              </a:rPr>
              <a:t>api</a:t>
            </a:r>
            <a:r>
              <a:rPr lang="en-GB" sz="1400" dirty="0">
                <a:highlight>
                  <a:srgbClr val="FFFF00"/>
                </a:highlight>
              </a:rPr>
              <a:t>/</a:t>
            </a:r>
            <a:r>
              <a:rPr lang="en-GB" sz="1400" dirty="0" err="1">
                <a:highlight>
                  <a:srgbClr val="FFFF00"/>
                </a:highlight>
              </a:rPr>
              <a:t>js?key</a:t>
            </a:r>
            <a:r>
              <a:rPr lang="en-GB" sz="1400" dirty="0">
                <a:highlight>
                  <a:srgbClr val="FFFF00"/>
                </a:highlight>
              </a:rPr>
              <a:t>=AIkaSelTzerldzALhIhV2aPMQSLkj49Vf7Hso"&gt;&lt;/script&gt;</a:t>
            </a:r>
          </a:p>
        </p:txBody>
      </p:sp>
    </p:spTree>
    <p:extLst>
      <p:ext uri="{BB962C8B-B14F-4D97-AF65-F5344CB8AC3E}">
        <p14:creationId xmlns:p14="http://schemas.microsoft.com/office/powerpoint/2010/main" val="26378465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9BFCC-C167-4CBE-A37C-D6F19B929634}"/>
              </a:ext>
            </a:extLst>
          </p:cNvPr>
          <p:cNvSpPr>
            <a:spLocks noGrp="1"/>
          </p:cNvSpPr>
          <p:nvPr>
            <p:ph type="title"/>
          </p:nvPr>
        </p:nvSpPr>
        <p:spPr/>
        <p:txBody>
          <a:bodyPr/>
          <a:lstStyle/>
          <a:p>
            <a:r>
              <a:rPr lang="en-GB" dirty="0"/>
              <a:t>Setting up map objects</a:t>
            </a:r>
          </a:p>
        </p:txBody>
      </p:sp>
      <p:sp>
        <p:nvSpPr>
          <p:cNvPr id="3" name="Content Placeholder 2">
            <a:extLst>
              <a:ext uri="{FF2B5EF4-FFF2-40B4-BE49-F238E27FC236}">
                <a16:creationId xmlns:a16="http://schemas.microsoft.com/office/drawing/2014/main" id="{210403B8-5565-4A23-8B34-688047B715FC}"/>
              </a:ext>
            </a:extLst>
          </p:cNvPr>
          <p:cNvSpPr>
            <a:spLocks noGrp="1"/>
          </p:cNvSpPr>
          <p:nvPr>
            <p:ph idx="1"/>
          </p:nvPr>
        </p:nvSpPr>
        <p:spPr>
          <a:xfrm>
            <a:off x="581192" y="2067339"/>
            <a:ext cx="11029615" cy="4088505"/>
          </a:xfrm>
        </p:spPr>
        <p:txBody>
          <a:bodyPr>
            <a:normAutofit/>
          </a:bodyPr>
          <a:lstStyle/>
          <a:p>
            <a:r>
              <a:rPr lang="en-GB" dirty="0"/>
              <a:t>The geocoder’s geocode function takes a free text entry and returns a list of possible matching place names with corresponding location objects (each with a latitude and longitude). You can input street names, post or zip codes, or just the name of a town. We set up a geocoder with </a:t>
            </a:r>
            <a:r>
              <a:rPr lang="en-GB" dirty="0">
                <a:highlight>
                  <a:srgbClr val="FFFF00"/>
                </a:highlight>
              </a:rPr>
              <a:t>geocoder=new </a:t>
            </a:r>
            <a:r>
              <a:rPr lang="en-GB" dirty="0" err="1">
                <a:highlight>
                  <a:srgbClr val="FFFF00"/>
                </a:highlight>
              </a:rPr>
              <a:t>google.maps.Geocoder</a:t>
            </a:r>
            <a:r>
              <a:rPr lang="en-GB" dirty="0">
                <a:highlight>
                  <a:srgbClr val="FFFF00"/>
                </a:highlight>
              </a:rPr>
              <a:t>();</a:t>
            </a:r>
          </a:p>
          <a:p>
            <a:r>
              <a:rPr lang="en-GB" dirty="0"/>
              <a:t>The map object acts as the canvas on which to do everything. On it, we can drop markers, draw lines and zoom in and out. When instantiating the map, we specify options to specify what features we want to appear and be available for the user to interact with. I declare my maps with these options</a:t>
            </a:r>
          </a:p>
          <a:p>
            <a:r>
              <a:rPr lang="en-GB" dirty="0">
                <a:highlight>
                  <a:srgbClr val="FFFF00"/>
                </a:highlight>
              </a:rPr>
              <a:t>	</a:t>
            </a:r>
            <a:r>
              <a:rPr lang="en-GB" sz="1400" dirty="0" err="1">
                <a:highlight>
                  <a:srgbClr val="FFFF00"/>
                </a:highlight>
              </a:rPr>
              <a:t>myopts</a:t>
            </a:r>
            <a:r>
              <a:rPr lang="en-GB" sz="1400" dirty="0">
                <a:highlight>
                  <a:srgbClr val="FFFF00"/>
                </a:highlight>
              </a:rPr>
              <a:t>={zoom:10, </a:t>
            </a:r>
            <a:r>
              <a:rPr lang="en-GB" sz="1400" dirty="0" err="1">
                <a:highlight>
                  <a:srgbClr val="FFFF00"/>
                </a:highlight>
              </a:rPr>
              <a:t>navigationControl:true</a:t>
            </a:r>
            <a:r>
              <a:rPr lang="en-GB" sz="1400" dirty="0">
                <a:highlight>
                  <a:srgbClr val="FFFF00"/>
                </a:highlight>
              </a:rPr>
              <a:t>, </a:t>
            </a:r>
            <a:r>
              <a:rPr lang="en-GB" sz="1400" dirty="0" err="1">
                <a:highlight>
                  <a:srgbClr val="FFFF00"/>
                </a:highlight>
              </a:rPr>
              <a:t>scaleControl:true</a:t>
            </a:r>
            <a:r>
              <a:rPr lang="en-GB" sz="1400" dirty="0">
                <a:highlight>
                  <a:srgbClr val="FFFF00"/>
                </a:highlight>
              </a:rPr>
              <a:t>, </a:t>
            </a:r>
            <a:r>
              <a:rPr lang="en-GB" sz="1400" dirty="0" err="1">
                <a:highlight>
                  <a:srgbClr val="FFFF00"/>
                </a:highlight>
              </a:rPr>
              <a:t>mapTypeControl:true</a:t>
            </a:r>
            <a:r>
              <a:rPr lang="en-GB" sz="1400" dirty="0">
                <a:highlight>
                  <a:srgbClr val="FFFF00"/>
                </a:highlight>
              </a:rPr>
              <a:t>, </a:t>
            </a:r>
            <a:r>
              <a:rPr lang="en-GB" sz="1400" dirty="0" err="1">
                <a:highlight>
                  <a:srgbClr val="FFFF00"/>
                </a:highlight>
              </a:rPr>
              <a:t>mapTypeId:google.maps.MapTypeId.ROADMAP</a:t>
            </a:r>
            <a:r>
              <a:rPr lang="en-GB" sz="1400" dirty="0">
                <a:highlight>
                  <a:srgbClr val="FFFF00"/>
                </a:highlight>
              </a:rPr>
              <a:t>};</a:t>
            </a:r>
            <a:r>
              <a:rPr lang="en-GB" dirty="0">
                <a:highlight>
                  <a:srgbClr val="FFFF00"/>
                </a:highlight>
              </a:rPr>
              <a:t> </a:t>
            </a:r>
            <a:endParaRPr lang="en-GB" sz="1400" dirty="0">
              <a:highlight>
                <a:srgbClr val="FFFF00"/>
              </a:highlight>
            </a:endParaRPr>
          </a:p>
          <a:p>
            <a:r>
              <a:rPr lang="en-GB" sz="1600" dirty="0"/>
              <a:t>It also needs a named HTML element on which to draw itself. Mine is called </a:t>
            </a:r>
            <a:r>
              <a:rPr lang="en-GB" sz="1600" dirty="0" err="1">
                <a:highlight>
                  <a:srgbClr val="FFFF00"/>
                </a:highlight>
              </a:rPr>
              <a:t>map_canvas</a:t>
            </a:r>
            <a:r>
              <a:rPr lang="en-GB" sz="1600" dirty="0"/>
              <a:t> so we set up a map with</a:t>
            </a:r>
          </a:p>
          <a:p>
            <a:pPr marL="324000" lvl="1" indent="0">
              <a:buNone/>
            </a:pPr>
            <a:r>
              <a:rPr lang="en-GB" dirty="0">
                <a:highlight>
                  <a:srgbClr val="FFFF00"/>
                </a:highlight>
              </a:rPr>
              <a:t>	map=new </a:t>
            </a:r>
            <a:r>
              <a:rPr lang="en-GB" dirty="0" err="1">
                <a:highlight>
                  <a:srgbClr val="FFFF00"/>
                </a:highlight>
              </a:rPr>
              <a:t>google.maps.Map</a:t>
            </a:r>
            <a:r>
              <a:rPr lang="en-GB" dirty="0">
                <a:highlight>
                  <a:srgbClr val="FFFF00"/>
                </a:highlight>
              </a:rPr>
              <a:t>(</a:t>
            </a:r>
            <a:r>
              <a:rPr lang="en-GB" dirty="0" err="1">
                <a:highlight>
                  <a:srgbClr val="FFFF00"/>
                </a:highlight>
              </a:rPr>
              <a:t>document.getElementById</a:t>
            </a:r>
            <a:r>
              <a:rPr lang="en-GB" dirty="0">
                <a:highlight>
                  <a:srgbClr val="FFFF00"/>
                </a:highlight>
              </a:rPr>
              <a:t>("</a:t>
            </a:r>
            <a:r>
              <a:rPr lang="en-GB" dirty="0" err="1">
                <a:highlight>
                  <a:srgbClr val="FFFF00"/>
                </a:highlight>
              </a:rPr>
              <a:t>map_canvas</a:t>
            </a:r>
            <a:r>
              <a:rPr lang="en-GB" dirty="0">
                <a:highlight>
                  <a:srgbClr val="FFFF00"/>
                </a:highlight>
              </a:rPr>
              <a:t>"),</a:t>
            </a:r>
            <a:r>
              <a:rPr lang="en-GB" dirty="0" err="1">
                <a:highlight>
                  <a:srgbClr val="FFFF00"/>
                </a:highlight>
              </a:rPr>
              <a:t>myopts</a:t>
            </a:r>
            <a:r>
              <a:rPr lang="en-GB" dirty="0">
                <a:highlight>
                  <a:srgbClr val="FFFF00"/>
                </a:highlight>
              </a:rPr>
              <a:t>);</a:t>
            </a:r>
          </a:p>
          <a:p>
            <a:r>
              <a:rPr lang="en-GB" sz="1600" dirty="0"/>
              <a:t>Finally, we set up the directions service, which, given start and end locations and a set of options, will return an array of possible routes and their corresponding directions. We use </a:t>
            </a:r>
            <a:r>
              <a:rPr lang="en-GB" sz="1600" dirty="0" err="1">
                <a:highlight>
                  <a:srgbClr val="FFFF00"/>
                </a:highlight>
              </a:rPr>
              <a:t>directionsService</a:t>
            </a:r>
            <a:r>
              <a:rPr lang="en-GB" sz="1600" dirty="0">
                <a:highlight>
                  <a:srgbClr val="FFFF00"/>
                </a:highlight>
              </a:rPr>
              <a:t>=new </a:t>
            </a:r>
            <a:r>
              <a:rPr lang="en-GB" sz="1600" dirty="0" err="1">
                <a:highlight>
                  <a:srgbClr val="FFFF00"/>
                </a:highlight>
              </a:rPr>
              <a:t>google.maps.DirectionsService</a:t>
            </a:r>
            <a:r>
              <a:rPr lang="en-GB" sz="1600" dirty="0">
                <a:highlight>
                  <a:srgbClr val="FFFF00"/>
                </a:highlight>
              </a:rPr>
              <a:t>();</a:t>
            </a:r>
          </a:p>
          <a:p>
            <a:pPr marL="342900" indent="-342900">
              <a:buFont typeface="+mj-lt"/>
              <a:buAutoNum type="arabicPeriod"/>
            </a:pPr>
            <a:endParaRPr lang="en-GB" dirty="0"/>
          </a:p>
        </p:txBody>
      </p:sp>
    </p:spTree>
    <p:extLst>
      <p:ext uri="{BB962C8B-B14F-4D97-AF65-F5344CB8AC3E}">
        <p14:creationId xmlns:p14="http://schemas.microsoft.com/office/powerpoint/2010/main" val="381496830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B71AA-20F8-43D7-B04B-8211A2A8CEC5}"/>
              </a:ext>
            </a:extLst>
          </p:cNvPr>
          <p:cNvSpPr>
            <a:spLocks noGrp="1"/>
          </p:cNvSpPr>
          <p:nvPr>
            <p:ph type="title"/>
          </p:nvPr>
        </p:nvSpPr>
        <p:spPr/>
        <p:txBody>
          <a:bodyPr/>
          <a:lstStyle/>
          <a:p>
            <a:r>
              <a:rPr lang="en-GB" dirty="0"/>
              <a:t>Drawing a map</a:t>
            </a:r>
          </a:p>
        </p:txBody>
      </p:sp>
      <p:sp>
        <p:nvSpPr>
          <p:cNvPr id="3" name="Content Placeholder 2">
            <a:extLst>
              <a:ext uri="{FF2B5EF4-FFF2-40B4-BE49-F238E27FC236}">
                <a16:creationId xmlns:a16="http://schemas.microsoft.com/office/drawing/2014/main" id="{AAC6D7B0-2502-4745-AA69-5198A7D6F1AC}"/>
              </a:ext>
            </a:extLst>
          </p:cNvPr>
          <p:cNvSpPr>
            <a:spLocks noGrp="1"/>
          </p:cNvSpPr>
          <p:nvPr>
            <p:ph idx="1"/>
          </p:nvPr>
        </p:nvSpPr>
        <p:spPr/>
        <p:txBody>
          <a:bodyPr/>
          <a:lstStyle/>
          <a:p>
            <a:r>
              <a:rPr lang="en-GB" dirty="0"/>
              <a:t>Having declared and instantiated the map object (complete with zoom setting), we can now feed it a location and centre the map on those coordinates. I tend to use floating point numbers representing latitude and longitude, although you can use a Google maps location object instead. To get a position from </a:t>
            </a:r>
            <a:r>
              <a:rPr lang="en-GB" dirty="0" err="1"/>
              <a:t>lat</a:t>
            </a:r>
            <a:r>
              <a:rPr lang="en-GB" dirty="0"/>
              <a:t> and </a:t>
            </a:r>
            <a:r>
              <a:rPr lang="en-GB" dirty="0" err="1"/>
              <a:t>lon</a:t>
            </a:r>
            <a:r>
              <a:rPr lang="en-GB" dirty="0"/>
              <a:t> values, I use</a:t>
            </a:r>
          </a:p>
          <a:p>
            <a:r>
              <a:rPr lang="en-GB" dirty="0" err="1">
                <a:highlight>
                  <a:srgbClr val="FFFF00"/>
                </a:highlight>
              </a:rPr>
              <a:t>poz</a:t>
            </a:r>
            <a:r>
              <a:rPr lang="en-GB" dirty="0">
                <a:highlight>
                  <a:srgbClr val="FFFF00"/>
                </a:highlight>
              </a:rPr>
              <a:t>=new </a:t>
            </a:r>
            <a:r>
              <a:rPr lang="en-GB" dirty="0" err="1">
                <a:highlight>
                  <a:srgbClr val="FFFF00"/>
                </a:highlight>
              </a:rPr>
              <a:t>google.maps.LatLng</a:t>
            </a:r>
            <a:r>
              <a:rPr lang="en-GB" dirty="0">
                <a:highlight>
                  <a:srgbClr val="FFFF00"/>
                </a:highlight>
              </a:rPr>
              <a:t>(</a:t>
            </a:r>
            <a:r>
              <a:rPr lang="en-GB" dirty="0" err="1">
                <a:highlight>
                  <a:srgbClr val="FFFF00"/>
                </a:highlight>
              </a:rPr>
              <a:t>lat,lon</a:t>
            </a:r>
            <a:r>
              <a:rPr lang="en-GB" dirty="0">
                <a:highlight>
                  <a:srgbClr val="FFFF00"/>
                </a:highlight>
              </a:rPr>
              <a:t>);</a:t>
            </a:r>
          </a:p>
          <a:p>
            <a:r>
              <a:rPr lang="en-GB" dirty="0"/>
              <a:t>I then centre the map at that position using </a:t>
            </a:r>
            <a:r>
              <a:rPr lang="en-GB" dirty="0" err="1">
                <a:highlight>
                  <a:srgbClr val="FFFF00"/>
                </a:highlight>
              </a:rPr>
              <a:t>map.setCenter</a:t>
            </a:r>
            <a:r>
              <a:rPr lang="en-GB" dirty="0">
                <a:highlight>
                  <a:srgbClr val="FFFF00"/>
                </a:highlight>
              </a:rPr>
              <a:t>(</a:t>
            </a:r>
            <a:r>
              <a:rPr lang="en-GB" dirty="0" err="1">
                <a:highlight>
                  <a:srgbClr val="FFFF00"/>
                </a:highlight>
              </a:rPr>
              <a:t>poz</a:t>
            </a:r>
            <a:r>
              <a:rPr lang="en-GB" dirty="0">
                <a:highlight>
                  <a:srgbClr val="FFFF00"/>
                </a:highlight>
              </a:rPr>
              <a:t>);</a:t>
            </a:r>
          </a:p>
          <a:p>
            <a:r>
              <a:rPr lang="en-GB" dirty="0"/>
              <a:t>When there are start and end location markers on the map, there is a useful function which fits the centre and zoom of the map to show both locations. It uses the bounds object returned by the directions service for any given route, and is called using </a:t>
            </a:r>
            <a:r>
              <a:rPr lang="en-GB" dirty="0" err="1">
                <a:highlight>
                  <a:srgbClr val="FFFF00"/>
                </a:highlight>
              </a:rPr>
              <a:t>map.fitBounds</a:t>
            </a:r>
            <a:r>
              <a:rPr lang="en-GB" dirty="0">
                <a:highlight>
                  <a:srgbClr val="FFFF00"/>
                </a:highlight>
              </a:rPr>
              <a:t>(</a:t>
            </a:r>
            <a:r>
              <a:rPr lang="en-GB" dirty="0" err="1">
                <a:highlight>
                  <a:srgbClr val="FFFF00"/>
                </a:highlight>
              </a:rPr>
              <a:t>rtsar.routes</a:t>
            </a:r>
            <a:r>
              <a:rPr lang="en-GB" dirty="0">
                <a:highlight>
                  <a:srgbClr val="FFFF00"/>
                </a:highlight>
              </a:rPr>
              <a:t>[</a:t>
            </a:r>
            <a:r>
              <a:rPr lang="en-GB" dirty="0" err="1">
                <a:highlight>
                  <a:srgbClr val="FFFF00"/>
                </a:highlight>
              </a:rPr>
              <a:t>whch</a:t>
            </a:r>
            <a:r>
              <a:rPr lang="en-GB" dirty="0">
                <a:highlight>
                  <a:srgbClr val="FFFF00"/>
                </a:highlight>
              </a:rPr>
              <a:t>].bounds);</a:t>
            </a:r>
            <a:r>
              <a:rPr lang="en-GB" dirty="0"/>
              <a:t> where </a:t>
            </a:r>
            <a:r>
              <a:rPr lang="en-GB" dirty="0" err="1">
                <a:highlight>
                  <a:srgbClr val="FFFF00"/>
                </a:highlight>
              </a:rPr>
              <a:t>rtsar</a:t>
            </a:r>
            <a:r>
              <a:rPr lang="en-GB" dirty="0"/>
              <a:t> is the array of routes returned and </a:t>
            </a:r>
            <a:r>
              <a:rPr lang="en-GB" dirty="0" err="1">
                <a:highlight>
                  <a:srgbClr val="FFFF00"/>
                </a:highlight>
              </a:rPr>
              <a:t>whch</a:t>
            </a:r>
            <a:r>
              <a:rPr lang="en-GB" dirty="0"/>
              <a:t> is the route number we are currently displaying (base zero).</a:t>
            </a:r>
          </a:p>
        </p:txBody>
      </p:sp>
    </p:spTree>
    <p:extLst>
      <p:ext uri="{BB962C8B-B14F-4D97-AF65-F5344CB8AC3E}">
        <p14:creationId xmlns:p14="http://schemas.microsoft.com/office/powerpoint/2010/main" val="147418033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CD622-55FE-45FB-BC70-25D8CB99DAE3}"/>
              </a:ext>
            </a:extLst>
          </p:cNvPr>
          <p:cNvSpPr>
            <a:spLocks noGrp="1"/>
          </p:cNvSpPr>
          <p:nvPr>
            <p:ph type="title"/>
          </p:nvPr>
        </p:nvSpPr>
        <p:spPr/>
        <p:txBody>
          <a:bodyPr/>
          <a:lstStyle/>
          <a:p>
            <a:r>
              <a:rPr lang="en-GB" dirty="0"/>
              <a:t>User interface</a:t>
            </a:r>
          </a:p>
        </p:txBody>
      </p:sp>
      <p:sp>
        <p:nvSpPr>
          <p:cNvPr id="3" name="Content Placeholder 2">
            <a:extLst>
              <a:ext uri="{FF2B5EF4-FFF2-40B4-BE49-F238E27FC236}">
                <a16:creationId xmlns:a16="http://schemas.microsoft.com/office/drawing/2014/main" id="{34D3259C-2860-414F-A02E-680F13C1CF28}"/>
              </a:ext>
            </a:extLst>
          </p:cNvPr>
          <p:cNvSpPr>
            <a:spLocks noGrp="1"/>
          </p:cNvSpPr>
          <p:nvPr>
            <p:ph idx="1"/>
          </p:nvPr>
        </p:nvSpPr>
        <p:spPr/>
        <p:txBody>
          <a:bodyPr/>
          <a:lstStyle/>
          <a:p>
            <a:pPr marL="0" indent="0">
              <a:buNone/>
            </a:pPr>
            <a:r>
              <a:rPr lang="en-GB" dirty="0"/>
              <a:t>The page consists of</a:t>
            </a:r>
          </a:p>
          <a:p>
            <a:r>
              <a:rPr lang="en-GB" dirty="0"/>
              <a:t>Inputs named </a:t>
            </a:r>
            <a:r>
              <a:rPr lang="en-GB" dirty="0" err="1">
                <a:highlight>
                  <a:srgbClr val="FFFF00"/>
                </a:highlight>
              </a:rPr>
              <a:t>sorce</a:t>
            </a:r>
            <a:r>
              <a:rPr lang="en-GB" dirty="0"/>
              <a:t> and </a:t>
            </a:r>
            <a:r>
              <a:rPr lang="en-GB" dirty="0" err="1">
                <a:highlight>
                  <a:srgbClr val="FFFF00"/>
                </a:highlight>
              </a:rPr>
              <a:t>destin</a:t>
            </a:r>
            <a:r>
              <a:rPr lang="en-GB" dirty="0"/>
              <a:t> for specifying the source, with corresponding dropdown lists of possible places filled in by the geocoder</a:t>
            </a:r>
          </a:p>
          <a:p>
            <a:r>
              <a:rPr lang="en-GB" dirty="0"/>
              <a:t>Options to Avoid Highways, Ferries and Tolls</a:t>
            </a:r>
          </a:p>
          <a:p>
            <a:r>
              <a:rPr lang="en-GB" dirty="0"/>
              <a:t>The map area DIV called </a:t>
            </a:r>
            <a:r>
              <a:rPr lang="en-GB" dirty="0" err="1">
                <a:highlight>
                  <a:srgbClr val="FFFF00"/>
                </a:highlight>
              </a:rPr>
              <a:t>map_canvas</a:t>
            </a:r>
            <a:endParaRPr lang="en-GB" dirty="0">
              <a:highlight>
                <a:srgbClr val="FFFF00"/>
              </a:highlight>
            </a:endParaRPr>
          </a:p>
          <a:p>
            <a:r>
              <a:rPr lang="en-GB" dirty="0"/>
              <a:t>An area to display the distance and time for a route, the choice of routes and a toggleable directions display section</a:t>
            </a:r>
          </a:p>
        </p:txBody>
      </p:sp>
    </p:spTree>
    <p:extLst>
      <p:ext uri="{BB962C8B-B14F-4D97-AF65-F5344CB8AC3E}">
        <p14:creationId xmlns:p14="http://schemas.microsoft.com/office/powerpoint/2010/main" val="246411262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7E041-86C5-4330-A060-17B48C416DA5}"/>
              </a:ext>
            </a:extLst>
          </p:cNvPr>
          <p:cNvSpPr>
            <a:spLocks noGrp="1"/>
          </p:cNvSpPr>
          <p:nvPr>
            <p:ph type="title"/>
          </p:nvPr>
        </p:nvSpPr>
        <p:spPr/>
        <p:txBody>
          <a:bodyPr/>
          <a:lstStyle/>
          <a:p>
            <a:r>
              <a:rPr lang="en-GB" dirty="0"/>
              <a:t>Specifying Endpoints</a:t>
            </a:r>
          </a:p>
        </p:txBody>
      </p:sp>
      <p:sp>
        <p:nvSpPr>
          <p:cNvPr id="3" name="Content Placeholder 2">
            <a:extLst>
              <a:ext uri="{FF2B5EF4-FFF2-40B4-BE49-F238E27FC236}">
                <a16:creationId xmlns:a16="http://schemas.microsoft.com/office/drawing/2014/main" id="{0730A356-A080-48E1-B290-341D656A3CD6}"/>
              </a:ext>
            </a:extLst>
          </p:cNvPr>
          <p:cNvSpPr>
            <a:spLocks noGrp="1"/>
          </p:cNvSpPr>
          <p:nvPr>
            <p:ph idx="1"/>
          </p:nvPr>
        </p:nvSpPr>
        <p:spPr>
          <a:xfrm>
            <a:off x="581192" y="1890876"/>
            <a:ext cx="11029615" cy="4867733"/>
          </a:xfrm>
        </p:spPr>
        <p:txBody>
          <a:bodyPr>
            <a:normAutofit/>
          </a:bodyPr>
          <a:lstStyle/>
          <a:p>
            <a:r>
              <a:rPr lang="en-GB" dirty="0"/>
              <a:t>Whenever a source or destination search string is entered and the corresponding Search button is clicked, </a:t>
            </a:r>
            <a:r>
              <a:rPr lang="en-GB" dirty="0" err="1">
                <a:highlight>
                  <a:srgbClr val="FFFF00"/>
                </a:highlight>
              </a:rPr>
              <a:t>dosrchmap</a:t>
            </a:r>
            <a:r>
              <a:rPr lang="en-GB" dirty="0"/>
              <a:t> is called</a:t>
            </a:r>
          </a:p>
          <a:p>
            <a:r>
              <a:rPr lang="en-GB" dirty="0"/>
              <a:t>This calls the geocoder to populate the corresponding dropdown with the matching locations</a:t>
            </a:r>
          </a:p>
          <a:p>
            <a:r>
              <a:rPr lang="en-GB" dirty="0"/>
              <a:t>It draws the first one on the list onto the map using a call to the maps API like this</a:t>
            </a:r>
          </a:p>
          <a:p>
            <a:r>
              <a:rPr lang="en-GB" dirty="0" err="1">
                <a:highlight>
                  <a:srgbClr val="FFFF00"/>
                </a:highlight>
              </a:rPr>
              <a:t>mrk</a:t>
            </a:r>
            <a:r>
              <a:rPr lang="en-GB" dirty="0">
                <a:highlight>
                  <a:srgbClr val="FFFF00"/>
                </a:highlight>
              </a:rPr>
              <a:t>=new </a:t>
            </a:r>
            <a:r>
              <a:rPr lang="en-GB" dirty="0" err="1">
                <a:highlight>
                  <a:srgbClr val="FFFF00"/>
                </a:highlight>
              </a:rPr>
              <a:t>google.maps.Marker</a:t>
            </a:r>
            <a:r>
              <a:rPr lang="en-GB" dirty="0">
                <a:highlight>
                  <a:srgbClr val="FFFF00"/>
                </a:highlight>
              </a:rPr>
              <a:t>({</a:t>
            </a:r>
            <a:r>
              <a:rPr lang="en-GB" dirty="0" err="1">
                <a:highlight>
                  <a:srgbClr val="FFFF00"/>
                </a:highlight>
              </a:rPr>
              <a:t>position:poz,map:map,title:ttl</a:t>
            </a:r>
            <a:r>
              <a:rPr lang="en-GB" dirty="0">
                <a:highlight>
                  <a:srgbClr val="FFFF00"/>
                </a:highlight>
              </a:rPr>
              <a:t>});</a:t>
            </a:r>
          </a:p>
          <a:p>
            <a:r>
              <a:rPr lang="en-GB" dirty="0"/>
              <a:t>There is some housekeeping done by the page to store old markers and remove them from the map if a new source or destination is specified. The current markers are stored in a 2-element array called </a:t>
            </a:r>
            <a:r>
              <a:rPr lang="en-GB" dirty="0" err="1">
                <a:highlight>
                  <a:srgbClr val="FFFF00"/>
                </a:highlight>
              </a:rPr>
              <a:t>lzmrk</a:t>
            </a:r>
            <a:r>
              <a:rPr lang="en-GB" dirty="0"/>
              <a:t> and we can, for example, remove the source marker from the map with a call to </a:t>
            </a:r>
            <a:r>
              <a:rPr lang="en-GB" dirty="0" err="1">
                <a:highlight>
                  <a:srgbClr val="FFFF00"/>
                </a:highlight>
              </a:rPr>
              <a:t>lzmrk</a:t>
            </a:r>
            <a:r>
              <a:rPr lang="en-GB" dirty="0">
                <a:highlight>
                  <a:srgbClr val="FFFF00"/>
                </a:highlight>
              </a:rPr>
              <a:t>[0].</a:t>
            </a:r>
            <a:r>
              <a:rPr lang="en-GB" dirty="0" err="1">
                <a:highlight>
                  <a:srgbClr val="FFFF00"/>
                </a:highlight>
              </a:rPr>
              <a:t>setMap</a:t>
            </a:r>
            <a:r>
              <a:rPr lang="en-GB" dirty="0">
                <a:highlight>
                  <a:srgbClr val="FFFF00"/>
                </a:highlight>
              </a:rPr>
              <a:t>(null);</a:t>
            </a:r>
          </a:p>
          <a:p>
            <a:r>
              <a:rPr lang="en-GB" dirty="0"/>
              <a:t>If both endpoints are now specified, it calculates a route from one to the other, by calling </a:t>
            </a:r>
            <a:r>
              <a:rPr lang="en-GB" dirty="0" err="1">
                <a:highlight>
                  <a:srgbClr val="FFFF00"/>
                </a:highlight>
              </a:rPr>
              <a:t>calcRoute</a:t>
            </a:r>
            <a:endParaRPr lang="en-GB" sz="1600" dirty="0"/>
          </a:p>
        </p:txBody>
      </p:sp>
    </p:spTree>
    <p:extLst>
      <p:ext uri="{BB962C8B-B14F-4D97-AF65-F5344CB8AC3E}">
        <p14:creationId xmlns:p14="http://schemas.microsoft.com/office/powerpoint/2010/main" val="222790034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82A64-7263-4F16-A353-089CE71DCAC9}"/>
              </a:ext>
            </a:extLst>
          </p:cNvPr>
          <p:cNvSpPr>
            <a:spLocks noGrp="1"/>
          </p:cNvSpPr>
          <p:nvPr>
            <p:ph type="title"/>
          </p:nvPr>
        </p:nvSpPr>
        <p:spPr/>
        <p:txBody>
          <a:bodyPr/>
          <a:lstStyle/>
          <a:p>
            <a:r>
              <a:rPr lang="en-GB" dirty="0"/>
              <a:t>Calculating routes</a:t>
            </a:r>
          </a:p>
        </p:txBody>
      </p:sp>
      <p:sp>
        <p:nvSpPr>
          <p:cNvPr id="3" name="Content Placeholder 2">
            <a:extLst>
              <a:ext uri="{FF2B5EF4-FFF2-40B4-BE49-F238E27FC236}">
                <a16:creationId xmlns:a16="http://schemas.microsoft.com/office/drawing/2014/main" id="{E6D27F56-789E-49D1-BFBD-F68A3DF8C0E2}"/>
              </a:ext>
            </a:extLst>
          </p:cNvPr>
          <p:cNvSpPr>
            <a:spLocks noGrp="1"/>
          </p:cNvSpPr>
          <p:nvPr>
            <p:ph idx="1"/>
          </p:nvPr>
        </p:nvSpPr>
        <p:spPr>
          <a:xfrm>
            <a:off x="581192" y="1890875"/>
            <a:ext cx="11029615" cy="4576185"/>
          </a:xfrm>
        </p:spPr>
        <p:txBody>
          <a:bodyPr/>
          <a:lstStyle/>
          <a:p>
            <a:r>
              <a:rPr lang="en-GB" dirty="0"/>
              <a:t>We set up the options for the conditions, units and options we want to use</a:t>
            </a:r>
          </a:p>
          <a:p>
            <a:r>
              <a:rPr lang="en-GB" sz="1400" dirty="0">
                <a:highlight>
                  <a:srgbClr val="FFFF00"/>
                </a:highlight>
              </a:rPr>
              <a:t>request={origin:poz1, destination:poz2, </a:t>
            </a:r>
            <a:r>
              <a:rPr lang="en-GB" sz="1400" dirty="0" err="1">
                <a:highlight>
                  <a:srgbClr val="FFFF00"/>
                </a:highlight>
              </a:rPr>
              <a:t>travelMode:google.maps.TravelMode.DRIVING</a:t>
            </a:r>
            <a:r>
              <a:rPr lang="en-GB" sz="1400" dirty="0">
                <a:highlight>
                  <a:srgbClr val="FFFF00"/>
                </a:highlight>
              </a:rPr>
              <a:t>, </a:t>
            </a:r>
            <a:r>
              <a:rPr lang="en-GB" sz="1400" dirty="0" err="1">
                <a:highlight>
                  <a:srgbClr val="FFFF00"/>
                </a:highlight>
              </a:rPr>
              <a:t>provideRouteAlternatives:true</a:t>
            </a:r>
            <a:r>
              <a:rPr lang="en-GB" sz="1400" dirty="0">
                <a:highlight>
                  <a:srgbClr val="FFFF00"/>
                </a:highlight>
              </a:rPr>
              <a:t>,</a:t>
            </a:r>
          </a:p>
          <a:p>
            <a:r>
              <a:rPr lang="en-GB" sz="1400" dirty="0">
                <a:highlight>
                  <a:srgbClr val="FFFF00"/>
                </a:highlight>
              </a:rPr>
              <a:t>  </a:t>
            </a:r>
            <a:r>
              <a:rPr lang="en-GB" sz="1400" dirty="0" err="1">
                <a:highlight>
                  <a:srgbClr val="FFFF00"/>
                </a:highlight>
              </a:rPr>
              <a:t>avoidHighways:mjel</a:t>
            </a:r>
            <a:r>
              <a:rPr lang="en-GB" sz="1400" dirty="0">
                <a:highlight>
                  <a:srgbClr val="FFFF00"/>
                </a:highlight>
              </a:rPr>
              <a:t>("highway").checked, </a:t>
            </a:r>
            <a:r>
              <a:rPr lang="en-GB" sz="1400" dirty="0" err="1">
                <a:highlight>
                  <a:srgbClr val="FFFF00"/>
                </a:highlight>
              </a:rPr>
              <a:t>avoidFerries:mjel</a:t>
            </a:r>
            <a:r>
              <a:rPr lang="en-GB" sz="1400" dirty="0">
                <a:highlight>
                  <a:srgbClr val="FFFF00"/>
                </a:highlight>
              </a:rPr>
              <a:t>("ferry").checked, </a:t>
            </a:r>
            <a:r>
              <a:rPr lang="en-GB" sz="1400" dirty="0" err="1">
                <a:highlight>
                  <a:srgbClr val="FFFF00"/>
                </a:highlight>
              </a:rPr>
              <a:t>avoidTolls:mjel</a:t>
            </a:r>
            <a:r>
              <a:rPr lang="en-GB" sz="1400" dirty="0">
                <a:highlight>
                  <a:srgbClr val="FFFF00"/>
                </a:highlight>
              </a:rPr>
              <a:t>("toll").checked,</a:t>
            </a:r>
          </a:p>
          <a:p>
            <a:r>
              <a:rPr lang="en-GB" sz="1400" dirty="0">
                <a:highlight>
                  <a:srgbClr val="FFFF00"/>
                </a:highlight>
              </a:rPr>
              <a:t>  </a:t>
            </a:r>
            <a:r>
              <a:rPr lang="en-GB" sz="1400" dirty="0" err="1">
                <a:highlight>
                  <a:srgbClr val="FFFF00"/>
                </a:highlight>
              </a:rPr>
              <a:t>unitSystem:google.maps.UnitSystem.IMPERIAL</a:t>
            </a:r>
            <a:r>
              <a:rPr lang="en-GB" sz="1400" dirty="0">
                <a:highlight>
                  <a:srgbClr val="FFFF00"/>
                </a:highlight>
              </a:rPr>
              <a:t>, </a:t>
            </a:r>
            <a:r>
              <a:rPr lang="en-GB" sz="1400" dirty="0" err="1">
                <a:highlight>
                  <a:srgbClr val="FFFF00"/>
                </a:highlight>
              </a:rPr>
              <a:t>drivingOptions</a:t>
            </a:r>
            <a:r>
              <a:rPr lang="en-GB" sz="1400" dirty="0">
                <a:highlight>
                  <a:srgbClr val="FFFF00"/>
                </a:highlight>
              </a:rPr>
              <a:t>:{</a:t>
            </a:r>
            <a:r>
              <a:rPr lang="en-GB" sz="1400" dirty="0" err="1">
                <a:highlight>
                  <a:srgbClr val="FFFF00"/>
                </a:highlight>
              </a:rPr>
              <a:t>departureTime:new</a:t>
            </a:r>
            <a:r>
              <a:rPr lang="en-GB" sz="1400" dirty="0">
                <a:highlight>
                  <a:srgbClr val="FFFF00"/>
                </a:highlight>
              </a:rPr>
              <a:t> Date(</a:t>
            </a:r>
            <a:r>
              <a:rPr lang="en-GB" sz="1400" dirty="0" err="1">
                <a:highlight>
                  <a:srgbClr val="FFFF00"/>
                </a:highlight>
              </a:rPr>
              <a:t>Date.now</a:t>
            </a:r>
            <a:r>
              <a:rPr lang="en-GB" sz="1400" dirty="0">
                <a:highlight>
                  <a:srgbClr val="FFFF00"/>
                </a:highlight>
              </a:rPr>
              <a:t>()+600000), </a:t>
            </a:r>
            <a:r>
              <a:rPr lang="en-GB" sz="1400" dirty="0" err="1">
                <a:highlight>
                  <a:srgbClr val="FFFF00"/>
                </a:highlight>
              </a:rPr>
              <a:t>trafficModel</a:t>
            </a:r>
            <a:r>
              <a:rPr lang="en-GB" sz="1400" dirty="0">
                <a:highlight>
                  <a:srgbClr val="FFFF00"/>
                </a:highlight>
              </a:rPr>
              <a:t>:"pessimistic"}};</a:t>
            </a:r>
          </a:p>
          <a:p>
            <a:r>
              <a:rPr lang="en-GB" sz="1800" dirty="0"/>
              <a:t>We then populate a results array </a:t>
            </a:r>
            <a:r>
              <a:rPr lang="en-GB" sz="1800" dirty="0" err="1">
                <a:highlight>
                  <a:srgbClr val="FFFF00"/>
                </a:highlight>
              </a:rPr>
              <a:t>rtsar</a:t>
            </a:r>
            <a:r>
              <a:rPr lang="en-GB" sz="1800" dirty="0"/>
              <a:t> with the matching routes with a call to the </a:t>
            </a:r>
            <a:r>
              <a:rPr lang="en-GB" sz="1800" dirty="0">
                <a:highlight>
                  <a:srgbClr val="FFFF00"/>
                </a:highlight>
              </a:rPr>
              <a:t>route</a:t>
            </a:r>
            <a:r>
              <a:rPr lang="en-GB" sz="1800" dirty="0"/>
              <a:t> function</a:t>
            </a:r>
          </a:p>
          <a:p>
            <a:r>
              <a:rPr lang="en-GB" sz="1400" dirty="0" err="1">
                <a:highlight>
                  <a:srgbClr val="FFFF00"/>
                </a:highlight>
              </a:rPr>
              <a:t>directionsService.route</a:t>
            </a:r>
            <a:r>
              <a:rPr lang="en-GB" sz="1400" dirty="0">
                <a:highlight>
                  <a:srgbClr val="FFFF00"/>
                </a:highlight>
              </a:rPr>
              <a:t>(request, function(</a:t>
            </a:r>
            <a:r>
              <a:rPr lang="en-GB" sz="1400" dirty="0" err="1">
                <a:highlight>
                  <a:srgbClr val="FFFF00"/>
                </a:highlight>
              </a:rPr>
              <a:t>response,status</a:t>
            </a:r>
            <a:r>
              <a:rPr lang="en-GB" sz="1400" dirty="0">
                <a:highlight>
                  <a:srgbClr val="FFFF00"/>
                </a:highlight>
              </a:rPr>
              <a:t>) { if (status==</a:t>
            </a:r>
            <a:r>
              <a:rPr lang="en-GB" sz="1400" dirty="0" err="1">
                <a:highlight>
                  <a:srgbClr val="FFFF00"/>
                </a:highlight>
              </a:rPr>
              <a:t>google.maps.DirectionsStatus.OK</a:t>
            </a:r>
            <a:r>
              <a:rPr lang="en-GB" sz="1400" dirty="0">
                <a:highlight>
                  <a:srgbClr val="FFFF00"/>
                </a:highlight>
              </a:rPr>
              <a:t>) { </a:t>
            </a:r>
            <a:r>
              <a:rPr lang="en-GB" sz="1400" dirty="0" err="1">
                <a:highlight>
                  <a:srgbClr val="FFFF00"/>
                </a:highlight>
              </a:rPr>
              <a:t>rtsar</a:t>
            </a:r>
            <a:r>
              <a:rPr lang="en-GB" sz="1400" dirty="0">
                <a:highlight>
                  <a:srgbClr val="FFFF00"/>
                </a:highlight>
              </a:rPr>
              <a:t>=response; place(0); </a:t>
            </a:r>
            <a:r>
              <a:rPr lang="en-GB" sz="1400" dirty="0" err="1">
                <a:highlight>
                  <a:srgbClr val="FFFF00"/>
                </a:highlight>
              </a:rPr>
              <a:t>setuprts</a:t>
            </a:r>
            <a:r>
              <a:rPr lang="en-GB" sz="1400" dirty="0">
                <a:highlight>
                  <a:srgbClr val="FFFF00"/>
                </a:highlight>
              </a:rPr>
              <a:t>();} });</a:t>
            </a:r>
          </a:p>
          <a:p>
            <a:r>
              <a:rPr lang="en-GB" sz="1800" dirty="0"/>
              <a:t>And draw the route on the map with </a:t>
            </a:r>
            <a:r>
              <a:rPr lang="en-GB" sz="1800" dirty="0">
                <a:highlight>
                  <a:srgbClr val="FFFF00"/>
                </a:highlight>
              </a:rPr>
              <a:t>place(0);</a:t>
            </a:r>
          </a:p>
          <a:p>
            <a:r>
              <a:rPr lang="en-GB" sz="1800" dirty="0"/>
              <a:t>Finally, we set up controls to select the routes found from that array using </a:t>
            </a:r>
            <a:r>
              <a:rPr lang="en-GB" sz="1800" dirty="0" err="1">
                <a:highlight>
                  <a:srgbClr val="FFFF00"/>
                </a:highlight>
              </a:rPr>
              <a:t>setuprts</a:t>
            </a:r>
            <a:r>
              <a:rPr lang="en-GB" sz="1800" dirty="0">
                <a:highlight>
                  <a:srgbClr val="FFFF00"/>
                </a:highlight>
              </a:rPr>
              <a:t>();</a:t>
            </a:r>
          </a:p>
          <a:p>
            <a:endParaRPr lang="en-GB" dirty="0"/>
          </a:p>
        </p:txBody>
      </p:sp>
    </p:spTree>
    <p:extLst>
      <p:ext uri="{BB962C8B-B14F-4D97-AF65-F5344CB8AC3E}">
        <p14:creationId xmlns:p14="http://schemas.microsoft.com/office/powerpoint/2010/main" val="386348601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3881FD-03D4-4361-8256-801EA8790AE7}"/>
              </a:ext>
            </a:extLst>
          </p:cNvPr>
          <p:cNvSpPr>
            <a:spLocks noGrp="1"/>
          </p:cNvSpPr>
          <p:nvPr>
            <p:ph type="title"/>
          </p:nvPr>
        </p:nvSpPr>
        <p:spPr/>
        <p:txBody>
          <a:bodyPr/>
          <a:lstStyle/>
          <a:p>
            <a:r>
              <a:rPr lang="en-GB" dirty="0"/>
              <a:t>Drawing A line on the map to represent the route</a:t>
            </a:r>
          </a:p>
        </p:txBody>
      </p:sp>
      <p:sp>
        <p:nvSpPr>
          <p:cNvPr id="3" name="Content Placeholder 2">
            <a:extLst>
              <a:ext uri="{FF2B5EF4-FFF2-40B4-BE49-F238E27FC236}">
                <a16:creationId xmlns:a16="http://schemas.microsoft.com/office/drawing/2014/main" id="{9E2C680E-6DE7-400E-AE53-69A4F9C5C560}"/>
              </a:ext>
            </a:extLst>
          </p:cNvPr>
          <p:cNvSpPr>
            <a:spLocks noGrp="1"/>
          </p:cNvSpPr>
          <p:nvPr>
            <p:ph idx="1"/>
          </p:nvPr>
        </p:nvSpPr>
        <p:spPr>
          <a:xfrm>
            <a:off x="581192" y="1890876"/>
            <a:ext cx="11029615" cy="4084474"/>
          </a:xfrm>
        </p:spPr>
        <p:txBody>
          <a:bodyPr/>
          <a:lstStyle/>
          <a:p>
            <a:r>
              <a:rPr lang="en-GB" dirty="0"/>
              <a:t>To draw the route onto the map, we have to wipe out any line that is already there (</a:t>
            </a:r>
            <a:r>
              <a:rPr lang="en-GB" dirty="0" err="1">
                <a:highlight>
                  <a:srgbClr val="FFFF00"/>
                </a:highlight>
              </a:rPr>
              <a:t>lzlin</a:t>
            </a:r>
            <a:r>
              <a:rPr lang="en-GB" dirty="0"/>
              <a:t> stores the currently drawn line or NULL if nothing drawn yet), and then call the Google API to draw the line corresponding the </a:t>
            </a:r>
            <a:r>
              <a:rPr lang="en-GB" dirty="0" err="1"/>
              <a:t>the</a:t>
            </a:r>
            <a:r>
              <a:rPr lang="en-GB" dirty="0"/>
              <a:t> relevant route.</a:t>
            </a:r>
          </a:p>
          <a:p>
            <a:r>
              <a:rPr lang="en-GB" dirty="0"/>
              <a:t>Assuming </a:t>
            </a:r>
            <a:r>
              <a:rPr lang="en-GB" dirty="0" err="1">
                <a:highlight>
                  <a:srgbClr val="FFFF00"/>
                </a:highlight>
              </a:rPr>
              <a:t>whch</a:t>
            </a:r>
            <a:r>
              <a:rPr lang="en-GB" dirty="0"/>
              <a:t> is the route number (base 0) we are plotting, the call is something like this</a:t>
            </a:r>
          </a:p>
          <a:p>
            <a:r>
              <a:rPr lang="en-GB" sz="1400" dirty="0">
                <a:highlight>
                  <a:srgbClr val="FFFF00"/>
                </a:highlight>
              </a:rPr>
              <a:t>line=new </a:t>
            </a:r>
            <a:r>
              <a:rPr lang="en-GB" sz="1400" dirty="0" err="1">
                <a:highlight>
                  <a:srgbClr val="FFFF00"/>
                </a:highlight>
              </a:rPr>
              <a:t>google.maps.Polyline</a:t>
            </a:r>
            <a:r>
              <a:rPr lang="en-GB" sz="1400" dirty="0">
                <a:highlight>
                  <a:srgbClr val="FFFF00"/>
                </a:highlight>
              </a:rPr>
              <a:t>({</a:t>
            </a:r>
            <a:r>
              <a:rPr lang="en-GB" sz="1400" dirty="0" err="1">
                <a:highlight>
                  <a:srgbClr val="FFFF00"/>
                </a:highlight>
              </a:rPr>
              <a:t>path:rtsar.routes</a:t>
            </a:r>
            <a:r>
              <a:rPr lang="en-GB" sz="1400" dirty="0">
                <a:highlight>
                  <a:srgbClr val="FFFF00"/>
                </a:highlight>
              </a:rPr>
              <a:t>[</a:t>
            </a:r>
            <a:r>
              <a:rPr lang="en-GB" sz="1400" dirty="0" err="1">
                <a:highlight>
                  <a:srgbClr val="FFFF00"/>
                </a:highlight>
              </a:rPr>
              <a:t>whch</a:t>
            </a:r>
            <a:r>
              <a:rPr lang="en-GB" sz="1400" dirty="0">
                <a:highlight>
                  <a:srgbClr val="FFFF00"/>
                </a:highlight>
              </a:rPr>
              <a:t>].</a:t>
            </a:r>
            <a:r>
              <a:rPr lang="en-GB" sz="1400" dirty="0" err="1">
                <a:highlight>
                  <a:srgbClr val="FFFF00"/>
                </a:highlight>
              </a:rPr>
              <a:t>overview_path,strokeColor</a:t>
            </a:r>
            <a:r>
              <a:rPr lang="en-GB" sz="1400" dirty="0">
                <a:highlight>
                  <a:srgbClr val="FFFF00"/>
                </a:highlight>
              </a:rPr>
              <a:t>:"#0000FF",strokeOpacity:0.5,strokeWeight:4});</a:t>
            </a:r>
          </a:p>
          <a:p>
            <a:r>
              <a:rPr lang="en-GB" dirty="0"/>
              <a:t>This creates a line object which we set onto the map with a call to </a:t>
            </a:r>
            <a:r>
              <a:rPr lang="en-GB" dirty="0" err="1">
                <a:highlight>
                  <a:srgbClr val="FFFF00"/>
                </a:highlight>
              </a:rPr>
              <a:t>line.setMap</a:t>
            </a:r>
            <a:r>
              <a:rPr lang="en-GB" dirty="0">
                <a:highlight>
                  <a:srgbClr val="FFFF00"/>
                </a:highlight>
              </a:rPr>
              <a:t>(map);</a:t>
            </a:r>
          </a:p>
          <a:p>
            <a:r>
              <a:rPr lang="en-GB" dirty="0"/>
              <a:t>We store this line in </a:t>
            </a:r>
            <a:r>
              <a:rPr lang="en-GB" dirty="0" err="1"/>
              <a:t>lzlin</a:t>
            </a:r>
            <a:r>
              <a:rPr lang="en-GB" dirty="0"/>
              <a:t> (</a:t>
            </a:r>
            <a:r>
              <a:rPr lang="en-GB" dirty="0" err="1">
                <a:highlight>
                  <a:srgbClr val="FFFF00"/>
                </a:highlight>
              </a:rPr>
              <a:t>lzlin</a:t>
            </a:r>
            <a:r>
              <a:rPr lang="en-GB" dirty="0">
                <a:highlight>
                  <a:srgbClr val="FFFF00"/>
                </a:highlight>
              </a:rPr>
              <a:t>=line;</a:t>
            </a:r>
            <a:r>
              <a:rPr lang="en-GB" dirty="0"/>
              <a:t>) so we can remove it from the map with </a:t>
            </a:r>
            <a:r>
              <a:rPr lang="en-GB" dirty="0" err="1">
                <a:highlight>
                  <a:srgbClr val="FFFF00"/>
                </a:highlight>
              </a:rPr>
              <a:t>lzlin.setMap</a:t>
            </a:r>
            <a:r>
              <a:rPr lang="en-GB" dirty="0">
                <a:highlight>
                  <a:srgbClr val="FFFF00"/>
                </a:highlight>
              </a:rPr>
              <a:t>(null);</a:t>
            </a:r>
            <a:r>
              <a:rPr lang="en-GB" dirty="0"/>
              <a:t> before we plot another route later</a:t>
            </a:r>
            <a:endParaRPr lang="en-GB" dirty="0">
              <a:highlight>
                <a:srgbClr val="FFFF00"/>
              </a:highlight>
            </a:endParaRPr>
          </a:p>
          <a:p>
            <a:pPr marL="0" indent="0">
              <a:buNone/>
            </a:pPr>
            <a:endParaRPr lang="en-GB" dirty="0"/>
          </a:p>
        </p:txBody>
      </p:sp>
    </p:spTree>
    <p:extLst>
      <p:ext uri="{BB962C8B-B14F-4D97-AF65-F5344CB8AC3E}">
        <p14:creationId xmlns:p14="http://schemas.microsoft.com/office/powerpoint/2010/main" val="375146301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theme/theme1.xml><?xml version="1.0" encoding="utf-8"?>
<a:theme xmlns:a="http://schemas.openxmlformats.org/drawingml/2006/main" name="DividendVTI">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D289AE2-D2AE-49D1-AFAC-3A79F6794255}">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927BD4C1-B6B1-4715-ABF9-E660A51A4EA0}">
  <ds:schemaRefs>
    <ds:schemaRef ds:uri="http://schemas.microsoft.com/sharepoint/v3/contenttype/forms"/>
  </ds:schemaRefs>
</ds:datastoreItem>
</file>

<file path=customXml/itemProps3.xml><?xml version="1.0" encoding="utf-8"?>
<ds:datastoreItem xmlns:ds="http://schemas.openxmlformats.org/officeDocument/2006/customXml" ds:itemID="{41E7CA09-9778-4414-AE97-8064B12DA3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{B29458DF-7D43-4234-A475-FE14EB69CA1F}tf33552983_win32</Template>
  <TotalTime>511</TotalTime>
  <Words>1548</Words>
  <Application>Microsoft Office PowerPoint</Application>
  <PresentationFormat>Widescreen</PresentationFormat>
  <Paragraphs>62</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Franklin Gothic Book</vt:lpstr>
      <vt:lpstr>Franklin Gothic Demi</vt:lpstr>
      <vt:lpstr>Wingdings 2</vt:lpstr>
      <vt:lpstr>DividendVTI</vt:lpstr>
      <vt:lpstr>ROUTE planning with google maps api</vt:lpstr>
      <vt:lpstr>About me and the route planner page</vt:lpstr>
      <vt:lpstr>Introduction</vt:lpstr>
      <vt:lpstr>Setting up map objects</vt:lpstr>
      <vt:lpstr>Drawing a map</vt:lpstr>
      <vt:lpstr>User interface</vt:lpstr>
      <vt:lpstr>Specifying Endpoints</vt:lpstr>
      <vt:lpstr>Calculating routes</vt:lpstr>
      <vt:lpstr>Drawing A line on the map to represent the route</vt:lpstr>
      <vt:lpstr>Displaying distance, time and directions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ROUTE planning with google api</dc:title>
  <dc:creator>Mark Jacobs</dc:creator>
  <cp:lastModifiedBy>Mark Jacobs</cp:lastModifiedBy>
  <cp:revision>41</cp:revision>
  <dcterms:created xsi:type="dcterms:W3CDTF">2020-11-01T15:17:08Z</dcterms:created>
  <dcterms:modified xsi:type="dcterms:W3CDTF">2020-11-01T23:48:57Z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